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media/image2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.jpe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pl.wikipedia.org/wiki/Rytua%C5%82" TargetMode="External"/><Relationship Id="rId4" Type="http://schemas.openxmlformats.org/officeDocument/2006/relationships/hyperlink" Target="http://www.filmpolski.pl/fp/index.php?film=4222376" TargetMode="Externa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3" name="Shape 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Pytania do dyskusji: </a:t>
            </a:r>
          </a:p>
          <a:p>
            <a:pPr/>
            <a:r>
              <a:t>1. O czym opowiada film „Drzwi”</a:t>
            </a:r>
          </a:p>
          <a:p>
            <a:pPr/>
            <a:r>
              <a:t>2. Co wiesz o tragedii w Czarnobylu?  Z jakich źródeł czerpiesz wiedzę?</a:t>
            </a:r>
          </a:p>
          <a:p>
            <a:pPr/>
          </a:p>
          <a:p>
            <a:pPr/>
          </a:p>
          <a:p>
            <a:pPr>
              <a:defRPr b="1"/>
            </a:pPr>
            <a:r>
              <a:t>Materiały dodatkowe:</a:t>
            </a:r>
          </a:p>
          <a:p>
            <a:pPr/>
            <a:r>
              <a:t>https://pl.wikipedia.org/wiki/Katastrofa_w_Czarnobylskiej_Elektrowni_J%C4%85drowej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3" name="Shape 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Pytania do dyskusji: </a:t>
            </a:r>
          </a:p>
          <a:p>
            <a:pPr/>
            <a:r>
              <a:t>1. Jak przedstawiono katastrofę w filmie „The door”? Jakie sceny zrobiły na Tobie największe wrażenie?</a:t>
            </a:r>
          </a:p>
          <a:p>
            <a:pPr/>
            <a:r>
              <a:t>2. Dlaczego bohaterowie „The door” muszą opuścić swoje domy?</a:t>
            </a:r>
          </a:p>
          <a:p>
            <a:pPr/>
            <a:r>
              <a:t>3. Jakie były skutki katastrofy dla zwykłych mieszkańców skażonych terenów?</a:t>
            </a:r>
          </a:p>
          <a:p>
            <a:pPr/>
            <a:r>
              <a:t>4. Zastanów się, dlaczego o katastrofie w Czarnobylu mówi się do dziś?</a:t>
            </a:r>
          </a:p>
          <a:p>
            <a:pPr marL="285750" indent="-285750">
              <a:buSzPct val="100000"/>
              <a:buChar char="-"/>
            </a:pPr>
          </a:p>
          <a:p>
            <a:pPr>
              <a:defRPr b="1"/>
            </a:pPr>
            <a:r>
              <a:t>Dodatkowe materiały:</a:t>
            </a:r>
          </a:p>
          <a:p>
            <a:pPr/>
            <a:r>
              <a:t>https://pl.wikiquote.org/wiki/Katastrofa_elektrowni_j%C4%85drowej_w_Czarnobylu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Pytania do dyskusji: </a:t>
            </a:r>
          </a:p>
          <a:p>
            <a:pPr marL="342900" indent="-342900">
              <a:buSzPct val="100000"/>
              <a:buAutoNum type="arabicPeriod" startAt="1"/>
            </a:pPr>
            <a:r>
              <a:t>W jakich kryzysowych sytuacjach wsparcie rodziny jest wsparciem? Odwołaj się do 2-3 znanych tekstów kultury. </a:t>
            </a:r>
          </a:p>
          <a:p>
            <a:pPr marL="342900" indent="-342900">
              <a:buSzPct val="100000"/>
              <a:buAutoNum type="arabicPeriod" startAt="1"/>
            </a:pPr>
            <a:r>
              <a:t>Czy ojcu udało się zachować autorytet w trudnej sytuacji?</a:t>
            </a:r>
          </a:p>
          <a:p>
            <a:pPr marL="342900" indent="-342900">
              <a:buSzPct val="100000"/>
              <a:buAutoNum type="arabicPeriod" startAt="1"/>
            </a:pPr>
            <a:r>
              <a:t>W jaki sposób bohaterowie i bohaterki pielęgnują tradycję i pamięć?</a:t>
            </a:r>
          </a:p>
          <a:p>
            <a:pPr marL="342900" indent="-342900">
              <a:buSzPct val="100000"/>
              <a:buAutoNum type="arabicPeriod" startAt="1"/>
            </a:pPr>
            <a:r>
              <a:t>Jakie mechanizmy pomocy i przetrwania uruchomiły się w rodzinie, kiedy zdarzyła się katastrofa?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Pytania do dyskusji:</a:t>
            </a:r>
          </a:p>
          <a:p>
            <a:pPr/>
            <a:r>
              <a:t>1. Jak rozumiesz słowo „rytuał”?</a:t>
            </a:r>
          </a:p>
          <a:p>
            <a:pPr/>
            <a:r>
              <a:t>2. Jakie rytuały pojawiają się w filmie „The door”?</a:t>
            </a:r>
          </a:p>
          <a:p>
            <a:pPr/>
            <a:r>
              <a:t>3. Jakie obrzędy żałobne znacie?</a:t>
            </a:r>
          </a:p>
          <a:p>
            <a:pPr/>
            <a:r>
              <a:t>*4. O czym opowiada film Małgorzaty Szumowskiej i jak go porównać z „The door”?</a:t>
            </a:r>
          </a:p>
          <a:p>
            <a:pPr/>
          </a:p>
          <a:p>
            <a:pPr>
              <a:defRPr b="1"/>
            </a:pPr>
            <a:r>
              <a:t>Dodatkowe materiały:</a:t>
            </a: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https://pl.wikipedia.org/wiki/Rytua%C5%82</a:t>
            </a: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4" invalidUrl="" action="" tgtFrame="" tooltip="" history="1" highlightClick="0" endSnd="0"/>
              </a:rPr>
              <a:t>http://www.filmpolski.pl/fp/index.php?film=4222376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Pytania do dyskusji: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342900" indent="-342900">
              <a:buSzPct val="100000"/>
              <a:buAutoNum type="arabicPeriod" startAt="1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Czy wiesz, dlaczego lata są coraz cieplejsze i dłuższe, a zimy praktycznie zniknęły? Pomyśl, jakie działania dużych firm i zwykłych ludzi wpływają na ocieplenie klimatu?</a:t>
            </a:r>
          </a:p>
          <a:p>
            <a:pPr marL="342900" indent="-342900">
              <a:buSzPct val="100000"/>
              <a:buAutoNum type="arabicPeriod" startAt="1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Prześledź, jak zmieniało się Twoje miasto/wieś lub najbliższe miasto w ostatnich 20-30 latach? Czy ubywało czy przybywało mieszkańców? Jak zmiany demograficzne wpłynęły na życie codzienne, ekonomię? </a:t>
            </a:r>
          </a:p>
          <a:p>
            <a:pPr marL="342900" indent="-342900">
              <a:buSzPct val="100000"/>
              <a:buAutoNum type="arabicPeriod" startAt="1"/>
            </a:pPr>
            <a:r>
              <a:t>Fair Trade (FT), czyli Sprawiedliwy Handel (SH) – co oznacza to hasło?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buSzPct val="100000"/>
              <a:buAutoNum type="arabicPeriod" startAt="1"/>
            </a:pPr>
            <a:r>
              <a:t>Czy reklamy naprawdę zachęcają Ciebie do kupowania rzeczy? Odnieś się nie tylko do spotów, ale i do reklamowania produktów przez celebrytów/celebrytki, influencerów/influencerki na portalach społecznościowych.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buSzPct val="100000"/>
              <a:buAutoNum type="arabicPeriod" startAt="1"/>
              <a:defRPr b="1"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 marL="342900" indent="-342900" algn="just">
              <a:buSzPct val="100000"/>
              <a:buAutoNum type="arabicPeriod" startAt="1"/>
            </a:pPr>
          </a:p>
          <a:p>
            <a:pPr algn="just"/>
          </a:p>
          <a:p>
            <a:pPr marL="342900" indent="-342900">
              <a:buSzPct val="100000"/>
              <a:buAutoNum type="arabicPeriod" startAt="1"/>
            </a:pPr>
          </a:p>
          <a:p>
            <a:pPr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b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creenshot 2020-06-05 at 11.57.17.png" descr="Screenshot 2020-06-05 at 11.57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55152" y="-4037"/>
            <a:ext cx="12303850" cy="515157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2657713" y="-2"/>
            <a:ext cx="6486289" cy="5143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873" y="0"/>
                </a:lnTo>
                <a:lnTo>
                  <a:pt x="0" y="8836"/>
                </a:lnTo>
                <a:lnTo>
                  <a:pt x="3066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A5C8C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601355" y="678852"/>
            <a:ext cx="7941288" cy="221996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371600" y="2880360"/>
            <a:ext cx="6400800" cy="128587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444737" y="736015"/>
            <a:ext cx="4254526" cy="482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04125" y="1499323"/>
            <a:ext cx="7335750" cy="242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19828" y="4783454"/>
            <a:ext cx="266974" cy="2592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8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231F2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231F2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231F2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231F2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231F2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231F2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231F2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231F2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231F2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rgbClr val="231F2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rgbClr val="231F2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rgbClr val="231F2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rgbClr val="231F2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rgbClr val="231F2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rgbClr val="231F2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rgbClr val="231F2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rgbClr val="231F2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rgbClr val="231F2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maxpixel.net/Control-Smarthome-Smart-Home-House-Technology-3750136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2.jpeg"/><Relationship Id="rId10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translate.google.com/translate?hl=en&amp;prev=_t&amp;sl=auto&amp;tl=en&amp;u=http://www.filmpolski.pl/fp/index.php?film=4222376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76"/>
          <p:cNvSpPr txBox="1"/>
          <p:nvPr/>
        </p:nvSpPr>
        <p:spPr>
          <a:xfrm>
            <a:off x="3814510" y="140623"/>
            <a:ext cx="4906202" cy="1542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457200">
              <a:defRPr b="1" sz="2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The Door </a:t>
            </a:r>
          </a:p>
          <a:p>
            <a:pPr algn="ctr" defTabSz="457200">
              <a:defRPr b="1" sz="2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Dir</a:t>
            </a:r>
            <a:r>
              <a:t>. Juanita Wilson, 2008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2700" algn="ctr" defTabSz="457200">
              <a:defRPr sz="1600">
                <a:solidFill>
                  <a:srgbClr val="0F0F0F"/>
                </a:solidFill>
              </a:defRPr>
            </a:pPr>
          </a:p>
          <a:p>
            <a:pPr algn="just" defTabSz="457200">
              <a:defRPr b="1" sz="1600">
                <a:solidFill>
                  <a:srgbClr val="0F0F0F"/>
                </a:solidFill>
              </a:defRPr>
            </a:pPr>
            <a:r>
              <a:t>              </a:t>
            </a:r>
          </a:p>
        </p:txBody>
      </p:sp>
      <p:sp>
        <p:nvSpPr>
          <p:cNvPr id="58" name="Shape 77"/>
          <p:cNvSpPr txBox="1"/>
          <p:nvPr/>
        </p:nvSpPr>
        <p:spPr>
          <a:xfrm>
            <a:off x="4806062" y="4264480"/>
            <a:ext cx="4001102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231F20"/>
                </a:solidFill>
              </a:defRPr>
            </a:lvl1pPr>
          </a:lstStyle>
          <a:p>
            <a:pPr/>
            <a:r>
              <a:t>Centrum Edukacji Obywatelskiej</a:t>
            </a:r>
          </a:p>
        </p:txBody>
      </p:sp>
      <p:sp>
        <p:nvSpPr>
          <p:cNvPr id="59" name="Shape 78"/>
          <p:cNvSpPr/>
          <p:nvPr/>
        </p:nvSpPr>
        <p:spPr>
          <a:xfrm>
            <a:off x="179196" y="205463"/>
            <a:ext cx="554436" cy="6626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pic>
        <p:nvPicPr>
          <p:cNvPr id="60" name="image3.jpeg" descr="image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01810" y="1823011"/>
            <a:ext cx="4906202" cy="2195728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pole tekstowe 1"/>
          <p:cNvSpPr txBox="1"/>
          <p:nvPr/>
        </p:nvSpPr>
        <p:spPr>
          <a:xfrm>
            <a:off x="4716057" y="1299795"/>
            <a:ext cx="4511314" cy="67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</a:lstStyle>
          <a:p>
            <a:pPr/>
            <a:r>
              <a:t>Chernobyl as a Symbolic Event</a:t>
            </a: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Questions for discussion:…"/>
          <p:cNvSpPr txBox="1"/>
          <p:nvPr>
            <p:ph type="ctrTitle"/>
          </p:nvPr>
        </p:nvSpPr>
        <p:spPr>
          <a:xfrm>
            <a:off x="3484090" y="209835"/>
            <a:ext cx="5517899" cy="4723830"/>
          </a:xfrm>
          <a:prstGeom prst="rect">
            <a:avLst/>
          </a:prstGeom>
        </p:spPr>
        <p:txBody>
          <a:bodyPr/>
          <a:lstStyle/>
          <a:p>
            <a:pPr defTabSz="429768">
              <a:defRPr b="1" sz="1848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Questions for discussion:</a:t>
            </a:r>
          </a:p>
          <a:p>
            <a:pPr defTabSz="429768">
              <a:defRPr b="1" sz="1566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 </a:t>
            </a:r>
          </a:p>
          <a:p>
            <a:pPr marL="157082" indent="-157082" defTabSz="429768">
              <a:buSzPct val="100000"/>
              <a:defRPr b="1" sz="1566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Do you know why the summers are getting warmer and longer and the winters are practically gone? Think what actions of large companies and ordinary people affect global warming?</a:t>
            </a:r>
            <a:br/>
          </a:p>
          <a:p>
            <a:pPr marL="157082" indent="-157082" defTabSz="429768">
              <a:buSzPct val="100000"/>
              <a:defRPr b="1" sz="1566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Follow how your city / village or the nearest town has changed in the last 20-30 years? Did the number of residents decrease or increase? How did demographic changes affect everyday life and the economy?</a:t>
            </a:r>
            <a:br/>
          </a:p>
          <a:p>
            <a:pPr marL="157082" indent="-157082" defTabSz="429768">
              <a:buSzPct val="100000"/>
              <a:defRPr b="1" sz="1566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Fair Trade (FT), or what does this password mean?</a:t>
            </a:r>
          </a:p>
          <a:p>
            <a:pPr marL="157082" indent="-157082" defTabSz="429768">
              <a:buSzPct val="100000"/>
              <a:defRPr b="1" sz="1566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Do the ads really encourage you to buy things? Refer not only to spots, but also to product advertising by celebrities / celebrities, influencers / influencers on social networks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215"/>
          <p:cNvSpPr txBox="1"/>
          <p:nvPr/>
        </p:nvSpPr>
        <p:spPr>
          <a:xfrm>
            <a:off x="2503116" y="1328360"/>
            <a:ext cx="6361052" cy="1518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 defTabSz="457200">
              <a:defRPr sz="1100"/>
            </a:pPr>
            <a:r>
              <a:t>Slajd 1: Kadr z filmu </a:t>
            </a:r>
            <a:r>
              <a:rPr i="1"/>
              <a:t>Drzwi.</a:t>
            </a:r>
            <a:r>
              <a:t> Reżyseria: Juanita Wilson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100"/>
            </a:pPr>
            <a:r>
              <a:t>Slajd 2: Kadry z filmu </a:t>
            </a:r>
            <a:r>
              <a:rPr i="1"/>
              <a:t>Drzwi.</a:t>
            </a:r>
            <a:r>
              <a:t> Reżyseria: Juanita Wilson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>
              <a:defRPr sz="1100"/>
            </a:pPr>
            <a:r>
              <a:t>Slajd 3: Kadry z filmu </a:t>
            </a:r>
            <a:r>
              <a:rPr i="1"/>
              <a:t>Drzwi.</a:t>
            </a:r>
            <a:r>
              <a:t> Reżyseria: Juanita Wilson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>
              <a:defRPr sz="1100"/>
            </a:pPr>
            <a:r>
              <a:t>Slajd 4: Kadr z filmu </a:t>
            </a:r>
            <a:r>
              <a:rPr i="1"/>
              <a:t>A czego tu się bać?,</a:t>
            </a:r>
            <a:r>
              <a:t> reżyseria: Małgorzata Szumowska, autor zdjęcia: brak danych. Źródło cytatu: https://www.filmweb.pl/film/A+czego+tu+si%C4%99+ba%C4%87-2006-341467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>
              <a:defRPr sz="1100"/>
            </a:pPr>
            <a:r>
              <a:t>Slajd 5: Zdjęcie strony z komiksu </a:t>
            </a:r>
            <a:r>
              <a:rPr i="1"/>
              <a:t>Czarnobyl- Strefa</a:t>
            </a:r>
            <a:r>
              <a:t>. Autorzy: N. Bustos, F. Sánchez, przeł. K. Konopacki, Poznań 2015, s. 123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>
              <a:defRPr sz="1100"/>
            </a:pPr>
            <a:r>
              <a:t>Slajd 6: Grafika Control Smarthome Smart Home House Technology. .CC0 Public Domain. Źródło cytatu: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https://www.maxpixel.net/Control-Smarthome-Smart-Home-House-Technology-3750136</a:t>
            </a:r>
          </a:p>
        </p:txBody>
      </p:sp>
      <p:sp>
        <p:nvSpPr>
          <p:cNvPr id="143" name="Shape 216"/>
          <p:cNvSpPr/>
          <p:nvPr/>
        </p:nvSpPr>
        <p:spPr>
          <a:xfrm>
            <a:off x="429863" y="411279"/>
            <a:ext cx="831667" cy="99467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44" name="Shape 217"/>
          <p:cNvSpPr/>
          <p:nvPr/>
        </p:nvSpPr>
        <p:spPr>
          <a:xfrm>
            <a:off x="2477716" y="415657"/>
            <a:ext cx="6244214" cy="4"/>
          </a:xfrm>
          <a:prstGeom prst="line">
            <a:avLst/>
          </a:prstGeom>
          <a:ln w="38100">
            <a:solidFill>
              <a:srgbClr val="231F2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5" name="Shape 218"/>
          <p:cNvSpPr/>
          <p:nvPr/>
        </p:nvSpPr>
        <p:spPr>
          <a:xfrm>
            <a:off x="2503116" y="4340137"/>
            <a:ext cx="6244214" cy="5"/>
          </a:xfrm>
          <a:prstGeom prst="line">
            <a:avLst/>
          </a:prstGeom>
          <a:ln w="19050">
            <a:solidFill>
              <a:srgbClr val="231F2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6" name="Shape 219"/>
          <p:cNvSpPr/>
          <p:nvPr/>
        </p:nvSpPr>
        <p:spPr>
          <a:xfrm>
            <a:off x="7879050" y="4552605"/>
            <a:ext cx="781666" cy="25151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47" name="Shape 220"/>
          <p:cNvSpPr/>
          <p:nvPr/>
        </p:nvSpPr>
        <p:spPr>
          <a:xfrm>
            <a:off x="6838429" y="4444974"/>
            <a:ext cx="487502" cy="48754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48" name="Shape 221"/>
          <p:cNvSpPr/>
          <p:nvPr/>
        </p:nvSpPr>
        <p:spPr>
          <a:xfrm>
            <a:off x="5561907" y="4535561"/>
            <a:ext cx="763233" cy="31691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49" name="Shape 222"/>
          <p:cNvSpPr/>
          <p:nvPr/>
        </p:nvSpPr>
        <p:spPr>
          <a:xfrm>
            <a:off x="2460548" y="4563776"/>
            <a:ext cx="556528" cy="294739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50" name="Shape 223"/>
          <p:cNvSpPr txBox="1"/>
          <p:nvPr/>
        </p:nvSpPr>
        <p:spPr>
          <a:xfrm>
            <a:off x="4037850" y="4575943"/>
            <a:ext cx="1242698" cy="25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120000"/>
              </a:lnSpc>
              <a:defRPr sz="500"/>
            </a:pPr>
            <a:r>
              <a:t>Projekt współfinansowany</a:t>
            </a:r>
          </a:p>
          <a:p>
            <a:pPr indent="12700">
              <a:lnSpc>
                <a:spcPct val="119090"/>
              </a:lnSpc>
              <a:defRPr sz="500"/>
            </a:pPr>
            <a:r>
              <a:t>w ramach programu Unii Europejskiej</a:t>
            </a:r>
          </a:p>
          <a:p>
            <a:pPr indent="12700">
              <a:lnSpc>
                <a:spcPct val="120000"/>
              </a:lnSpc>
              <a:defRPr sz="500"/>
            </a:pPr>
            <a:r>
              <a:t>„Kreatywna Europa”</a:t>
            </a:r>
          </a:p>
        </p:txBody>
      </p:sp>
      <p:sp>
        <p:nvSpPr>
          <p:cNvPr id="151" name="Shape 224"/>
          <p:cNvSpPr/>
          <p:nvPr/>
        </p:nvSpPr>
        <p:spPr>
          <a:xfrm>
            <a:off x="3645915" y="4592242"/>
            <a:ext cx="370412" cy="24695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52" name="Shape 225"/>
          <p:cNvSpPr/>
          <p:nvPr/>
        </p:nvSpPr>
        <p:spPr>
          <a:xfrm>
            <a:off x="3735778" y="4619673"/>
            <a:ext cx="190696" cy="189459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53" name="Shape 226"/>
          <p:cNvSpPr txBox="1"/>
          <p:nvPr>
            <p:ph type="title"/>
          </p:nvPr>
        </p:nvSpPr>
        <p:spPr>
          <a:xfrm>
            <a:off x="2416211" y="696034"/>
            <a:ext cx="6244505" cy="487502"/>
          </a:xfrm>
          <a:prstGeom prst="rect">
            <a:avLst/>
          </a:prstGeom>
        </p:spPr>
        <p:txBody>
          <a:bodyPr/>
          <a:lstStyle>
            <a:lvl1pPr algn="ctr" defTabSz="448055">
              <a:defRPr sz="2400">
                <a:solidFill>
                  <a:srgbClr val="000000"/>
                </a:solidFill>
              </a:defRPr>
            </a:lvl1pPr>
          </a:lstStyle>
          <a:p>
            <a:pPr/>
            <a:r>
              <a:t>Źródła zdjęć: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Questions for discussion…"/>
          <p:cNvSpPr txBox="1"/>
          <p:nvPr>
            <p:ph type="subTitle" idx="1"/>
          </p:nvPr>
        </p:nvSpPr>
        <p:spPr>
          <a:xfrm>
            <a:off x="3371216" y="714836"/>
            <a:ext cx="5491537" cy="3565702"/>
          </a:xfrm>
          <a:prstGeom prst="rect">
            <a:avLst/>
          </a:prstGeom>
        </p:spPr>
        <p:txBody>
          <a:bodyPr/>
          <a:lstStyle/>
          <a:p>
            <a:pPr indent="0" defTabSz="457200">
              <a:defRPr b="1" sz="23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Questions for discussion</a:t>
            </a:r>
          </a:p>
          <a:p>
            <a:pPr indent="0" defTabSz="457200">
              <a:defRPr b="1" sz="1866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</a:p>
          <a:p>
            <a:pPr marL="187161" indent="-187161" defTabSz="457200">
              <a:buSzPct val="100000"/>
              <a:buChar char="•"/>
              <a:defRPr b="1" sz="1866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What is the film The Door about?</a:t>
            </a:r>
            <a:br/>
          </a:p>
          <a:p>
            <a:pPr marL="187161" indent="-187161" defTabSz="457200">
              <a:buSzPct val="100000"/>
              <a:buChar char="•"/>
              <a:defRPr b="1" sz="1866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What do you know about the Chernobyl tragedy? </a:t>
            </a:r>
          </a:p>
          <a:p>
            <a:pPr marL="187161" indent="-187161" defTabSz="457200">
              <a:buSzPct val="100000"/>
              <a:buChar char="•"/>
              <a:defRPr b="1" sz="1866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</a:p>
          <a:p>
            <a:pPr marL="187161" indent="-187161" defTabSz="457200">
              <a:buSzPct val="100000"/>
              <a:buChar char="•"/>
              <a:defRPr b="1" sz="1866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What sources do you derive knowledge from?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84"/>
          <p:cNvSpPr/>
          <p:nvPr/>
        </p:nvSpPr>
        <p:spPr>
          <a:xfrm>
            <a:off x="429861" y="411279"/>
            <a:ext cx="831667" cy="9946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68" name="Shape 85"/>
          <p:cNvSpPr/>
          <p:nvPr/>
        </p:nvSpPr>
        <p:spPr>
          <a:xfrm>
            <a:off x="2477716" y="415657"/>
            <a:ext cx="6244214" cy="4"/>
          </a:xfrm>
          <a:prstGeom prst="line">
            <a:avLst/>
          </a:prstGeom>
          <a:ln w="38100">
            <a:solidFill>
              <a:srgbClr val="231F2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9" name="Shape 86"/>
          <p:cNvSpPr/>
          <p:nvPr/>
        </p:nvSpPr>
        <p:spPr>
          <a:xfrm>
            <a:off x="2503116" y="4340137"/>
            <a:ext cx="6244214" cy="5"/>
          </a:xfrm>
          <a:prstGeom prst="line">
            <a:avLst/>
          </a:prstGeom>
          <a:ln w="19050">
            <a:solidFill>
              <a:srgbClr val="231F2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0" name="Shape 87"/>
          <p:cNvSpPr/>
          <p:nvPr/>
        </p:nvSpPr>
        <p:spPr>
          <a:xfrm>
            <a:off x="7879050" y="4552605"/>
            <a:ext cx="781666" cy="25151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71" name="Shape 88"/>
          <p:cNvSpPr/>
          <p:nvPr/>
        </p:nvSpPr>
        <p:spPr>
          <a:xfrm>
            <a:off x="6838429" y="4444974"/>
            <a:ext cx="487502" cy="48754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72" name="Shape 89"/>
          <p:cNvSpPr/>
          <p:nvPr/>
        </p:nvSpPr>
        <p:spPr>
          <a:xfrm>
            <a:off x="5561907" y="4535561"/>
            <a:ext cx="763233" cy="3169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73" name="Shape 90"/>
          <p:cNvSpPr/>
          <p:nvPr/>
        </p:nvSpPr>
        <p:spPr>
          <a:xfrm>
            <a:off x="2460548" y="4563776"/>
            <a:ext cx="556528" cy="29473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74" name="Shape 91"/>
          <p:cNvSpPr txBox="1"/>
          <p:nvPr/>
        </p:nvSpPr>
        <p:spPr>
          <a:xfrm>
            <a:off x="4037850" y="4575943"/>
            <a:ext cx="1242698" cy="25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120000"/>
              </a:lnSpc>
              <a:defRPr sz="500"/>
            </a:pPr>
            <a:r>
              <a:t>Projekt współfinansowany</a:t>
            </a:r>
          </a:p>
          <a:p>
            <a:pPr indent="12700">
              <a:lnSpc>
                <a:spcPct val="119090"/>
              </a:lnSpc>
              <a:defRPr sz="500"/>
            </a:pPr>
            <a:r>
              <a:t>w ramach programu Unii Europejskiej</a:t>
            </a:r>
          </a:p>
          <a:p>
            <a:pPr indent="12700">
              <a:lnSpc>
                <a:spcPct val="120000"/>
              </a:lnSpc>
              <a:defRPr sz="500"/>
            </a:pPr>
            <a:r>
              <a:t>„Kreatywna Europa”</a:t>
            </a:r>
          </a:p>
        </p:txBody>
      </p:sp>
      <p:sp>
        <p:nvSpPr>
          <p:cNvPr id="75" name="Shape 92"/>
          <p:cNvSpPr/>
          <p:nvPr/>
        </p:nvSpPr>
        <p:spPr>
          <a:xfrm>
            <a:off x="3645915" y="4592242"/>
            <a:ext cx="370412" cy="24695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76" name="Shape 93"/>
          <p:cNvSpPr/>
          <p:nvPr/>
        </p:nvSpPr>
        <p:spPr>
          <a:xfrm>
            <a:off x="3735778" y="4619673"/>
            <a:ext cx="190696" cy="189459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77" name="Shape 94"/>
          <p:cNvSpPr txBox="1"/>
          <p:nvPr>
            <p:ph type="title"/>
          </p:nvPr>
        </p:nvSpPr>
        <p:spPr>
          <a:xfrm>
            <a:off x="2299423" y="581020"/>
            <a:ext cx="6042000" cy="487502"/>
          </a:xfrm>
          <a:prstGeom prst="rect">
            <a:avLst/>
          </a:prstGeom>
        </p:spPr>
        <p:txBody>
          <a:bodyPr/>
          <a:lstStyle>
            <a:lvl1pPr algn="ctr" defTabSz="457200">
              <a:defRPr sz="2400">
                <a:solidFill>
                  <a:srgbClr val="0F0F0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</a:lstStyle>
          <a:p>
            <a:pPr/>
            <a:r>
              <a:t>What was the Chernobyl disaster like? </a:t>
            </a:r>
          </a:p>
        </p:txBody>
      </p:sp>
      <p:pic>
        <p:nvPicPr>
          <p:cNvPr id="78" name="image10.jpeg" descr="image10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475384" y="2851089"/>
            <a:ext cx="3011312" cy="1251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11.png" descr="image11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302525" y="2851089"/>
            <a:ext cx="2978023" cy="1254892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97"/>
          <p:cNvSpPr txBox="1"/>
          <p:nvPr/>
        </p:nvSpPr>
        <p:spPr>
          <a:xfrm>
            <a:off x="2340044" y="1638680"/>
            <a:ext cx="6656294" cy="148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b="1" sz="1466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➔ The territory of Ukraine suffered the most, where 9% were contaminated country</a:t>
            </a:r>
          </a:p>
          <a:p>
            <a:pPr defTabSz="457200">
              <a:defRPr b="1" sz="1466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latin typeface="Titillium Web"/>
                <a:ea typeface="Titillium Web"/>
                <a:cs typeface="Titillium Web"/>
                <a:sym typeface="Titillium Web"/>
              </a:rPr>
              <a:t>➔ 31 power plant workers and firefighters trying to extinguish a fire were killed due to wounds and radiation </a:t>
            </a:r>
            <a:r>
              <a:t> </a:t>
            </a:r>
          </a:p>
        </p:txBody>
      </p:sp>
      <p:sp>
        <p:nvSpPr>
          <p:cNvPr id="81" name="pole tekstowe 1"/>
          <p:cNvSpPr txBox="1"/>
          <p:nvPr/>
        </p:nvSpPr>
        <p:spPr>
          <a:xfrm>
            <a:off x="1927148" y="1056064"/>
            <a:ext cx="7273081" cy="942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1466">
                <a:latin typeface="Titillium Web"/>
                <a:ea typeface="Titillium Web"/>
                <a:cs typeface="Titillium Web"/>
                <a:sym typeface="Titillium Web"/>
              </a:defRPr>
            </a:lvl1pPr>
          </a:lstStyle>
          <a:p>
            <a:pPr/>
            <a:r>
              <a:t>On April 26, 1986, reactor 4 exploded at the Chernobyl nuclear power plant near Pripyat in Ukraine. It was one of the largest industrial disasters of the 20th century.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Questions for discussion…"/>
          <p:cNvSpPr txBox="1"/>
          <p:nvPr>
            <p:ph type="ctrTitle"/>
          </p:nvPr>
        </p:nvSpPr>
        <p:spPr>
          <a:xfrm>
            <a:off x="3558816" y="364483"/>
            <a:ext cx="5639481" cy="4248374"/>
          </a:xfrm>
          <a:prstGeom prst="rect">
            <a:avLst/>
          </a:prstGeom>
        </p:spPr>
        <p:txBody>
          <a:bodyPr/>
          <a:lstStyle/>
          <a:p>
            <a:pPr defTabSz="406908">
              <a:defRPr b="1" sz="1928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Questions for discussion</a:t>
            </a:r>
          </a:p>
          <a:p>
            <a:pPr defTabSz="406908">
              <a:defRPr b="1" sz="1305">
                <a:latin typeface="Titillium Web"/>
                <a:ea typeface="Titillium Web"/>
                <a:cs typeface="Titillium Web"/>
                <a:sym typeface="Titillium Web"/>
              </a:defRPr>
            </a:pPr>
          </a:p>
          <a:p>
            <a:pPr marL="166573" indent="-166573" defTabSz="406908">
              <a:buSzPct val="100000"/>
              <a:defRPr b="1" sz="1661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How was the catastrophe presented in "The Door "? What scenes made the biggest impression on you?</a:t>
            </a:r>
            <a:br/>
          </a:p>
          <a:p>
            <a:pPr marL="166573" indent="-166573" defTabSz="406908">
              <a:buSzPct val="100000"/>
              <a:defRPr b="1" sz="1661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Why do the characters of "The Door " have to leave their homes?</a:t>
            </a:r>
          </a:p>
          <a:p>
            <a:pPr marL="166573" indent="-166573" defTabSz="406908">
              <a:buSzPct val="100000"/>
              <a:defRPr b="1" sz="1661">
                <a:latin typeface="Titillium Web"/>
                <a:ea typeface="Titillium Web"/>
                <a:cs typeface="Titillium Web"/>
                <a:sym typeface="Titillium Web"/>
              </a:defRPr>
            </a:pPr>
            <a:br/>
            <a:r>
              <a:t>What were the consequences of the disaster for ordinary residents of the contaminated areas?</a:t>
            </a:r>
          </a:p>
          <a:p>
            <a:pPr marL="166573" indent="-166573" defTabSz="406908">
              <a:buSzPct val="100000"/>
              <a:defRPr b="1" sz="1661">
                <a:latin typeface="Titillium Web"/>
                <a:ea typeface="Titillium Web"/>
                <a:cs typeface="Titillium Web"/>
                <a:sym typeface="Titillium Web"/>
              </a:defRPr>
            </a:pPr>
            <a:br/>
            <a:r>
              <a:t>Think about why the Chernobyl disaster is still being talked about today?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117"/>
          <p:cNvSpPr/>
          <p:nvPr/>
        </p:nvSpPr>
        <p:spPr>
          <a:xfrm>
            <a:off x="429863" y="411279"/>
            <a:ext cx="831667" cy="9946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88" name="Shape 118"/>
          <p:cNvSpPr/>
          <p:nvPr/>
        </p:nvSpPr>
        <p:spPr>
          <a:xfrm>
            <a:off x="2477716" y="415657"/>
            <a:ext cx="6244214" cy="4"/>
          </a:xfrm>
          <a:prstGeom prst="line">
            <a:avLst/>
          </a:prstGeom>
          <a:ln w="38100">
            <a:solidFill>
              <a:srgbClr val="231F2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9" name="Shape 119"/>
          <p:cNvSpPr/>
          <p:nvPr/>
        </p:nvSpPr>
        <p:spPr>
          <a:xfrm>
            <a:off x="2503116" y="4340137"/>
            <a:ext cx="6244214" cy="5"/>
          </a:xfrm>
          <a:prstGeom prst="line">
            <a:avLst/>
          </a:prstGeom>
          <a:ln w="19050">
            <a:solidFill>
              <a:srgbClr val="231F2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0" name="Shape 120"/>
          <p:cNvSpPr/>
          <p:nvPr/>
        </p:nvSpPr>
        <p:spPr>
          <a:xfrm>
            <a:off x="7879050" y="4552605"/>
            <a:ext cx="781666" cy="25151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91" name="Shape 121"/>
          <p:cNvSpPr/>
          <p:nvPr/>
        </p:nvSpPr>
        <p:spPr>
          <a:xfrm>
            <a:off x="6838429" y="4444974"/>
            <a:ext cx="487502" cy="48754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92" name="Shape 122"/>
          <p:cNvSpPr/>
          <p:nvPr/>
        </p:nvSpPr>
        <p:spPr>
          <a:xfrm>
            <a:off x="5561907" y="4535561"/>
            <a:ext cx="763233" cy="3169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93" name="Shape 123"/>
          <p:cNvSpPr/>
          <p:nvPr/>
        </p:nvSpPr>
        <p:spPr>
          <a:xfrm>
            <a:off x="2460548" y="4563776"/>
            <a:ext cx="556528" cy="29473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94" name="Shape 124"/>
          <p:cNvSpPr txBox="1"/>
          <p:nvPr/>
        </p:nvSpPr>
        <p:spPr>
          <a:xfrm>
            <a:off x="4037850" y="4575943"/>
            <a:ext cx="1242698" cy="25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120000"/>
              </a:lnSpc>
              <a:defRPr sz="500"/>
            </a:pPr>
            <a:r>
              <a:t>Projekt współfinansowany</a:t>
            </a:r>
          </a:p>
          <a:p>
            <a:pPr indent="12700">
              <a:lnSpc>
                <a:spcPct val="119090"/>
              </a:lnSpc>
              <a:defRPr sz="500"/>
            </a:pPr>
            <a:r>
              <a:t>w ramach programu Unii Europejskiej</a:t>
            </a:r>
          </a:p>
          <a:p>
            <a:pPr indent="12700">
              <a:lnSpc>
                <a:spcPct val="120000"/>
              </a:lnSpc>
              <a:defRPr sz="500"/>
            </a:pPr>
            <a:r>
              <a:t>„Kreatywna Europa”</a:t>
            </a:r>
          </a:p>
        </p:txBody>
      </p:sp>
      <p:sp>
        <p:nvSpPr>
          <p:cNvPr id="95" name="Shape 125"/>
          <p:cNvSpPr/>
          <p:nvPr/>
        </p:nvSpPr>
        <p:spPr>
          <a:xfrm>
            <a:off x="3645915" y="4592242"/>
            <a:ext cx="370412" cy="24695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96" name="Shape 126"/>
          <p:cNvSpPr/>
          <p:nvPr/>
        </p:nvSpPr>
        <p:spPr>
          <a:xfrm>
            <a:off x="3735778" y="4619673"/>
            <a:ext cx="190696" cy="189459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97" name="Shape 127"/>
          <p:cNvSpPr txBox="1"/>
          <p:nvPr>
            <p:ph type="title"/>
          </p:nvPr>
        </p:nvSpPr>
        <p:spPr>
          <a:xfrm>
            <a:off x="2098376" y="610858"/>
            <a:ext cx="6542652" cy="595515"/>
          </a:xfrm>
          <a:prstGeom prst="rect">
            <a:avLst/>
          </a:prstGeom>
        </p:spPr>
        <p:txBody>
          <a:bodyPr/>
          <a:lstStyle/>
          <a:p>
            <a:pPr algn="ctr" defTabSz="73151">
              <a:defRPr sz="96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rPr sz="2720"/>
              <a:t>A family in crisis</a:t>
            </a:r>
            <a:br/>
            <a:br/>
          </a:p>
        </p:txBody>
      </p:sp>
      <p:pic>
        <p:nvPicPr>
          <p:cNvPr id="98" name="image17.png" descr="image1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900091" y="2420804"/>
            <a:ext cx="5323632" cy="1786285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129"/>
          <p:cNvSpPr txBox="1"/>
          <p:nvPr/>
        </p:nvSpPr>
        <p:spPr>
          <a:xfrm>
            <a:off x="2503116" y="1286670"/>
            <a:ext cx="6266648" cy="967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47055" indent="-147055" defTabSz="457200">
              <a:buSzPct val="100000"/>
              <a:buChar char="•"/>
              <a:defRPr b="1" sz="1466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 In a traditional family, the head of the family is a man</a:t>
            </a:r>
          </a:p>
          <a:p>
            <a:pPr marL="147055" indent="-147055" defTabSz="457200">
              <a:buSzPct val="100000"/>
              <a:buChar char="•"/>
              <a:defRPr b="1" sz="1466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 How to survive the trauma of losing a loved one?</a:t>
            </a:r>
          </a:p>
          <a:p>
            <a:pPr marL="147055" indent="-147055" defTabSz="457200">
              <a:buSzPct val="100000"/>
              <a:buChar char="•"/>
              <a:defRPr b="1" sz="1466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 How to deal with loss and how does family help in this?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Questions for discussion…"/>
          <p:cNvSpPr txBox="1"/>
          <p:nvPr>
            <p:ph type="ctrTitle"/>
          </p:nvPr>
        </p:nvSpPr>
        <p:spPr>
          <a:xfrm>
            <a:off x="3576572" y="310552"/>
            <a:ext cx="5283571" cy="4522397"/>
          </a:xfrm>
          <a:prstGeom prst="rect">
            <a:avLst/>
          </a:prstGeom>
        </p:spPr>
        <p:txBody>
          <a:bodyPr/>
          <a:lstStyle/>
          <a:p>
            <a:pPr defTabSz="457200">
              <a:defRPr b="1" sz="25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Questions for discussion</a:t>
            </a:r>
          </a:p>
          <a:p>
            <a:pPr defTabSz="457200">
              <a:defRPr b="1" sz="1866">
                <a:latin typeface="Titillium Web"/>
                <a:ea typeface="Titillium Web"/>
                <a:cs typeface="Titillium Web"/>
                <a:sym typeface="Titillium Web"/>
              </a:defRPr>
            </a:pPr>
          </a:p>
          <a:p>
            <a:pPr marL="187161" indent="-187161" defTabSz="457200">
              <a:buSzPct val="100000"/>
              <a:defRPr b="1" sz="1866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In what crisis situations is family support a support? Refer to 2-3 known cultural texts.</a:t>
            </a:r>
            <a:br/>
          </a:p>
          <a:p>
            <a:pPr marL="187161" indent="-187161" defTabSz="457200">
              <a:buSzPct val="100000"/>
              <a:defRPr b="1" sz="1866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How do heroes cultivate tradition and memory?</a:t>
            </a:r>
            <a:br/>
          </a:p>
          <a:p>
            <a:pPr marL="187161" indent="-187161" defTabSz="457200">
              <a:buSzPct val="100000"/>
              <a:defRPr b="1" sz="1866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What mechanisms of help and survival were triggered in the family when the disaster happened?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33"/>
          <p:cNvSpPr/>
          <p:nvPr/>
        </p:nvSpPr>
        <p:spPr>
          <a:xfrm>
            <a:off x="429861" y="411279"/>
            <a:ext cx="831667" cy="9946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06" name="Shape 134"/>
          <p:cNvSpPr/>
          <p:nvPr/>
        </p:nvSpPr>
        <p:spPr>
          <a:xfrm>
            <a:off x="2477716" y="415657"/>
            <a:ext cx="6244214" cy="4"/>
          </a:xfrm>
          <a:prstGeom prst="line">
            <a:avLst/>
          </a:prstGeom>
          <a:ln w="38100">
            <a:solidFill>
              <a:srgbClr val="231F2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7" name="Shape 135"/>
          <p:cNvSpPr/>
          <p:nvPr/>
        </p:nvSpPr>
        <p:spPr>
          <a:xfrm>
            <a:off x="2503116" y="4340137"/>
            <a:ext cx="6244214" cy="5"/>
          </a:xfrm>
          <a:prstGeom prst="line">
            <a:avLst/>
          </a:prstGeom>
          <a:ln w="19050">
            <a:solidFill>
              <a:srgbClr val="231F2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8" name="Shape 136"/>
          <p:cNvSpPr/>
          <p:nvPr/>
        </p:nvSpPr>
        <p:spPr>
          <a:xfrm>
            <a:off x="7879050" y="4552605"/>
            <a:ext cx="781666" cy="25151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09" name="Shape 137"/>
          <p:cNvSpPr/>
          <p:nvPr/>
        </p:nvSpPr>
        <p:spPr>
          <a:xfrm>
            <a:off x="6838429" y="4444974"/>
            <a:ext cx="487502" cy="48754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10" name="Shape 138"/>
          <p:cNvSpPr/>
          <p:nvPr/>
        </p:nvSpPr>
        <p:spPr>
          <a:xfrm>
            <a:off x="5561907" y="4535561"/>
            <a:ext cx="763233" cy="3169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11" name="Shape 139"/>
          <p:cNvSpPr/>
          <p:nvPr/>
        </p:nvSpPr>
        <p:spPr>
          <a:xfrm>
            <a:off x="2460548" y="4563776"/>
            <a:ext cx="556528" cy="29473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12" name="Shape 140"/>
          <p:cNvSpPr txBox="1"/>
          <p:nvPr/>
        </p:nvSpPr>
        <p:spPr>
          <a:xfrm>
            <a:off x="4037850" y="4575943"/>
            <a:ext cx="1242698" cy="25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120000"/>
              </a:lnSpc>
              <a:defRPr sz="500"/>
            </a:pPr>
            <a:r>
              <a:t>Projekt współfinansowany</a:t>
            </a:r>
          </a:p>
          <a:p>
            <a:pPr indent="12700">
              <a:lnSpc>
                <a:spcPct val="119090"/>
              </a:lnSpc>
              <a:defRPr sz="500"/>
            </a:pPr>
            <a:r>
              <a:t>w ramach programu Unii Europejskiej</a:t>
            </a:r>
          </a:p>
          <a:p>
            <a:pPr indent="12700">
              <a:lnSpc>
                <a:spcPct val="120000"/>
              </a:lnSpc>
              <a:defRPr sz="500"/>
            </a:pPr>
            <a:r>
              <a:t>„Kreatywna Europa”</a:t>
            </a:r>
          </a:p>
        </p:txBody>
      </p:sp>
      <p:sp>
        <p:nvSpPr>
          <p:cNvPr id="113" name="Shape 141"/>
          <p:cNvSpPr/>
          <p:nvPr/>
        </p:nvSpPr>
        <p:spPr>
          <a:xfrm>
            <a:off x="3645915" y="4592242"/>
            <a:ext cx="370412" cy="24695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14" name="Shape 142"/>
          <p:cNvSpPr/>
          <p:nvPr/>
        </p:nvSpPr>
        <p:spPr>
          <a:xfrm>
            <a:off x="3735778" y="4619673"/>
            <a:ext cx="190696" cy="189459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15" name="Shape 143"/>
          <p:cNvSpPr txBox="1"/>
          <p:nvPr>
            <p:ph type="title"/>
          </p:nvPr>
        </p:nvSpPr>
        <p:spPr>
          <a:xfrm>
            <a:off x="1997462" y="544116"/>
            <a:ext cx="6682219" cy="3789041"/>
          </a:xfrm>
          <a:prstGeom prst="rect">
            <a:avLst/>
          </a:prstGeom>
        </p:spPr>
        <p:txBody>
          <a:bodyPr/>
          <a:lstStyle/>
          <a:p>
            <a:pPr indent="12700">
              <a:defRPr sz="1700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         </a:t>
            </a:r>
            <a:r>
              <a:rPr sz="2400"/>
              <a:t>Folk Art and Religion / Memorial Services </a:t>
            </a:r>
          </a:p>
          <a:p>
            <a:pPr indent="12700">
              <a:defRPr sz="1400">
                <a:latin typeface="Titillium Web"/>
                <a:ea typeface="Titillium Web"/>
                <a:cs typeface="Titillium Web"/>
                <a:sym typeface="Titillium Web"/>
              </a:defRPr>
            </a:pPr>
          </a:p>
        </p:txBody>
      </p:sp>
      <p:pic>
        <p:nvPicPr>
          <p:cNvPr id="116" name="a czego.jpg" descr="a czego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047016" y="2342886"/>
            <a:ext cx="2604129" cy="1644714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ole tekstowe 2"/>
          <p:cNvSpPr txBox="1"/>
          <p:nvPr/>
        </p:nvSpPr>
        <p:spPr>
          <a:xfrm>
            <a:off x="2503116" y="1353725"/>
            <a:ext cx="3682889" cy="2745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47055" indent="-147055" defTabSz="457200">
              <a:buSzPct val="100000"/>
              <a:buChar char="•"/>
              <a:defRPr b="1" sz="1466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religiosity as a fact largely moral</a:t>
            </a:r>
            <a:br/>
          </a:p>
          <a:p>
            <a:pPr marL="147055" indent="-147055" defTabSz="457200">
              <a:buSzPct val="100000"/>
              <a:buChar char="•"/>
              <a:defRPr b="1" sz="1466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traditionalism and ritualism, often of a magical nature</a:t>
            </a:r>
            <a:br/>
          </a:p>
          <a:p>
            <a:pPr marL="147055" indent="-147055" defTabSz="457200">
              <a:buSzPct val="100000"/>
              <a:buChar char="•"/>
              <a:defRPr b="1" sz="1466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Another film to watch on this subject is “What's scared here?" dir. Małgorzata Szumowska</a:t>
            </a:r>
            <a:endParaRPr>
              <a:solidFill>
                <a:srgbClr val="FF9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2989" indent="-110289">
              <a:buSzPct val="100000"/>
              <a:buChar char="•"/>
              <a:defRPr sz="11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Questions for discussion…"/>
          <p:cNvSpPr txBox="1"/>
          <p:nvPr>
            <p:ph type="ctrTitle"/>
          </p:nvPr>
        </p:nvSpPr>
        <p:spPr>
          <a:xfrm>
            <a:off x="3495497" y="361352"/>
            <a:ext cx="5136046" cy="4349291"/>
          </a:xfrm>
          <a:prstGeom prst="rect">
            <a:avLst/>
          </a:prstGeom>
        </p:spPr>
        <p:txBody>
          <a:bodyPr/>
          <a:lstStyle/>
          <a:p>
            <a:pPr defTabSz="420623">
              <a:defRPr b="1" sz="190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Questions for discussion</a:t>
            </a:r>
          </a:p>
          <a:p>
            <a:pPr defTabSz="420623">
              <a:defRPr b="1" sz="1349">
                <a:latin typeface="Titillium Web"/>
                <a:ea typeface="Titillium Web"/>
                <a:cs typeface="Titillium Web"/>
                <a:sym typeface="Titillium Web"/>
              </a:defRPr>
            </a:pPr>
          </a:p>
          <a:p>
            <a:pPr marL="162964" indent="-162964" defTabSz="420623">
              <a:buSzPct val="100000"/>
              <a:defRPr b="1" sz="1625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How do you understand the word "ritual"?</a:t>
            </a:r>
            <a:br/>
          </a:p>
          <a:p>
            <a:pPr marL="162964" indent="-162964" defTabSz="420623">
              <a:buSzPct val="100000"/>
              <a:defRPr b="1" sz="1625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What rituals appear in the movie "The Door "?</a:t>
            </a:r>
            <a:br/>
          </a:p>
          <a:p>
            <a:pPr marL="162964" indent="-162964" defTabSz="420623">
              <a:buSzPct val="100000"/>
              <a:defRPr b="1" sz="1625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What funeral ceremonies do you know?</a:t>
            </a:r>
            <a:br/>
          </a:p>
          <a:p>
            <a:pPr marL="162964" indent="-162964" defTabSz="420623">
              <a:buSzPct val="100000"/>
              <a:defRPr b="1" sz="1625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What is the film about “What To Be Afraid Of” and how do you compare it with "The Door "?</a:t>
            </a:r>
            <a:br/>
          </a:p>
          <a:p>
            <a:pPr defTabSz="420623">
              <a:defRPr b="1" sz="1625"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Additional materials:</a:t>
            </a:r>
          </a:p>
          <a:p>
            <a:pPr defTabSz="420623">
              <a:defRPr b="1" sz="1625">
                <a:solidFill>
                  <a:srgbClr val="BBF1FF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https://pl.wikipedia.org/wiki/Rytua%C5%82</a:t>
            </a:r>
          </a:p>
          <a:p>
            <a:pPr defTabSz="420623">
              <a:defRPr b="1" sz="1625" u="sng">
                <a:solidFill>
                  <a:srgbClr val="BBF1FF"/>
                </a:solidFill>
                <a:uFill>
                  <a:solidFill>
                    <a:srgbClr val="0563C1"/>
                  </a:solidFill>
                </a:u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http://www.filmpolski.pl/fp/index.php?film=4222376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99"/>
          <p:cNvSpPr txBox="1"/>
          <p:nvPr/>
        </p:nvSpPr>
        <p:spPr>
          <a:xfrm>
            <a:off x="2444699" y="979774"/>
            <a:ext cx="3691941" cy="755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just" defTabSz="457200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br/>
          </a:p>
        </p:txBody>
      </p:sp>
      <p:sp>
        <p:nvSpPr>
          <p:cNvPr id="124" name="Shape 200"/>
          <p:cNvSpPr/>
          <p:nvPr/>
        </p:nvSpPr>
        <p:spPr>
          <a:xfrm>
            <a:off x="429863" y="411279"/>
            <a:ext cx="831667" cy="9946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25" name="Shape 201"/>
          <p:cNvSpPr/>
          <p:nvPr/>
        </p:nvSpPr>
        <p:spPr>
          <a:xfrm>
            <a:off x="2477716" y="415657"/>
            <a:ext cx="6244214" cy="4"/>
          </a:xfrm>
          <a:prstGeom prst="line">
            <a:avLst/>
          </a:prstGeom>
          <a:ln w="38100">
            <a:solidFill>
              <a:srgbClr val="231F2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6" name="Shape 202"/>
          <p:cNvSpPr/>
          <p:nvPr/>
        </p:nvSpPr>
        <p:spPr>
          <a:xfrm>
            <a:off x="2503116" y="4340137"/>
            <a:ext cx="6244214" cy="5"/>
          </a:xfrm>
          <a:prstGeom prst="line">
            <a:avLst/>
          </a:prstGeom>
          <a:ln w="19050">
            <a:solidFill>
              <a:srgbClr val="231F2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7" name="Shape 203"/>
          <p:cNvSpPr/>
          <p:nvPr/>
        </p:nvSpPr>
        <p:spPr>
          <a:xfrm>
            <a:off x="7879050" y="4552605"/>
            <a:ext cx="781666" cy="25151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28" name="Shape 204"/>
          <p:cNvSpPr/>
          <p:nvPr/>
        </p:nvSpPr>
        <p:spPr>
          <a:xfrm>
            <a:off x="6838429" y="4444974"/>
            <a:ext cx="487502" cy="48754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29" name="Shape 205"/>
          <p:cNvSpPr/>
          <p:nvPr/>
        </p:nvSpPr>
        <p:spPr>
          <a:xfrm>
            <a:off x="5561907" y="4535561"/>
            <a:ext cx="763233" cy="3169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30" name="Shape 206"/>
          <p:cNvSpPr/>
          <p:nvPr/>
        </p:nvSpPr>
        <p:spPr>
          <a:xfrm>
            <a:off x="2460548" y="4563776"/>
            <a:ext cx="556528" cy="29473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31" name="Shape 207"/>
          <p:cNvSpPr txBox="1"/>
          <p:nvPr/>
        </p:nvSpPr>
        <p:spPr>
          <a:xfrm>
            <a:off x="4037850" y="4575943"/>
            <a:ext cx="1242698" cy="25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120000"/>
              </a:lnSpc>
              <a:defRPr sz="500"/>
            </a:pPr>
            <a:r>
              <a:t>Projekt współfinansowany</a:t>
            </a:r>
          </a:p>
          <a:p>
            <a:pPr indent="12700">
              <a:lnSpc>
                <a:spcPct val="119090"/>
              </a:lnSpc>
              <a:defRPr sz="500"/>
            </a:pPr>
            <a:r>
              <a:t>w ramach programu Unii Europejskiej</a:t>
            </a:r>
          </a:p>
          <a:p>
            <a:pPr indent="12700">
              <a:lnSpc>
                <a:spcPct val="120000"/>
              </a:lnSpc>
              <a:defRPr sz="500"/>
            </a:pPr>
            <a:r>
              <a:t>„Kreatywna Europa”</a:t>
            </a:r>
          </a:p>
        </p:txBody>
      </p:sp>
      <p:sp>
        <p:nvSpPr>
          <p:cNvPr id="132" name="Shape 208"/>
          <p:cNvSpPr/>
          <p:nvPr/>
        </p:nvSpPr>
        <p:spPr>
          <a:xfrm>
            <a:off x="3645915" y="4592242"/>
            <a:ext cx="370412" cy="24695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33" name="Shape 209"/>
          <p:cNvSpPr/>
          <p:nvPr/>
        </p:nvSpPr>
        <p:spPr>
          <a:xfrm>
            <a:off x="3735778" y="4619673"/>
            <a:ext cx="190696" cy="189459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/>
            </a:pPr>
          </a:p>
        </p:txBody>
      </p:sp>
      <p:sp>
        <p:nvSpPr>
          <p:cNvPr id="134" name="Shape 210"/>
          <p:cNvSpPr txBox="1"/>
          <p:nvPr>
            <p:ph type="title"/>
          </p:nvPr>
        </p:nvSpPr>
        <p:spPr>
          <a:xfrm>
            <a:off x="2477716" y="930262"/>
            <a:ext cx="3698544" cy="3070749"/>
          </a:xfrm>
          <a:prstGeom prst="rect">
            <a:avLst/>
          </a:prstGeom>
        </p:spPr>
        <p:txBody>
          <a:bodyPr/>
          <a:lstStyle/>
          <a:p>
            <a:pPr indent="31634" defTabSz="429768">
              <a:spcBef>
                <a:spcPts val="600"/>
              </a:spcBef>
              <a:defRPr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</a:t>
            </a:r>
          </a:p>
          <a:p>
            <a:pPr algn="just" defTabSz="214884">
              <a:defRPr b="0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47055" indent="-147055" defTabSz="457200">
              <a:buSzPct val="100000"/>
              <a:defRPr sz="1466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where does climate change come from? </a:t>
            </a:r>
          </a:p>
          <a:p>
            <a:pPr marL="147055" indent="-147055" defTabSz="457200">
              <a:buSzPct val="100000"/>
              <a:defRPr sz="1466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</a:p>
          <a:p>
            <a:pPr marL="147055" indent="-147055" defTabSz="457200">
              <a:buSzPct val="100000"/>
              <a:defRPr sz="1466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developers' activities, building as many apartments as possible </a:t>
            </a:r>
          </a:p>
          <a:p>
            <a:pPr marL="147055" indent="-147055" defTabSz="457200">
              <a:buSzPct val="100000"/>
              <a:defRPr sz="1466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</a:p>
          <a:p>
            <a:pPr marL="147055" indent="-147055" defTabSz="457200">
              <a:buSzPct val="100000"/>
              <a:defRPr sz="1466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mass production of food</a:t>
            </a:r>
            <a:endParaRPr sz="1200">
              <a:latin typeface="+mj-lt"/>
              <a:ea typeface="+mj-ea"/>
              <a:cs typeface="+mj-cs"/>
              <a:sym typeface="Arial"/>
            </a:endParaRPr>
          </a:p>
          <a:p>
            <a:pPr algn="just" defTabSz="214884">
              <a:defRPr b="0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just" defTabSz="214884">
              <a:defRPr b="0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35" name="Prostokąt 1"/>
          <p:cNvSpPr txBox="1"/>
          <p:nvPr/>
        </p:nvSpPr>
        <p:spPr>
          <a:xfrm>
            <a:off x="4174349" y="446951"/>
            <a:ext cx="234533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tillium Web"/>
                <a:ea typeface="Titillium Web"/>
                <a:cs typeface="Titillium Web"/>
                <a:sym typeface="Titillium Web"/>
              </a:defRPr>
            </a:lvl1pPr>
          </a:lstStyle>
          <a:p>
            <a:pPr/>
            <a:r>
              <a:t>Price of Progress</a:t>
            </a:r>
          </a:p>
        </p:txBody>
      </p:sp>
      <p:pic>
        <p:nvPicPr>
          <p:cNvPr id="136" name="Picture 2" descr="Picture 2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25281" y="2256519"/>
            <a:ext cx="2935435" cy="1956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